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74" r:id="rId2"/>
    <p:sldId id="399" r:id="rId3"/>
    <p:sldId id="401" r:id="rId4"/>
    <p:sldId id="425" r:id="rId5"/>
    <p:sldId id="427" r:id="rId6"/>
    <p:sldId id="426" r:id="rId7"/>
    <p:sldId id="38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32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85D"/>
    <a:srgbClr val="052F50"/>
    <a:srgbClr val="0B73D2"/>
    <a:srgbClr val="0C60AB"/>
    <a:srgbClr val="D0E2EF"/>
    <a:srgbClr val="188CD2"/>
    <a:srgbClr val="193E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636" autoAdjust="0"/>
    <p:restoredTop sz="94464" autoAdjust="0"/>
  </p:normalViewPr>
  <p:slideViewPr>
    <p:cSldViewPr snapToGrid="0" snapToObjects="1">
      <p:cViewPr varScale="1">
        <p:scale>
          <a:sx n="92" d="100"/>
          <a:sy n="92" d="100"/>
        </p:scale>
        <p:origin x="200" y="184"/>
      </p:cViewPr>
      <p:guideLst>
        <p:guide orient="horz" pos="2232"/>
        <p:guide pos="3816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-217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gif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50C61E-8EF1-1C4C-A9D2-4B25AE2D4B31}" type="datetimeFigureOut">
              <a:rPr lang="en-US" smtClean="0"/>
              <a:t>9/13/18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th-TH"/>
              <a:t>Click to edit Master text styles</a:t>
            </a:r>
          </a:p>
          <a:p>
            <a:pPr lvl="1"/>
            <a:r>
              <a:rPr lang="th-TH"/>
              <a:t>Second level</a:t>
            </a:r>
          </a:p>
          <a:p>
            <a:pPr lvl="2"/>
            <a:r>
              <a:rPr lang="th-TH"/>
              <a:t>Third level</a:t>
            </a:r>
          </a:p>
          <a:p>
            <a:pPr lvl="3"/>
            <a:r>
              <a:rPr lang="th-TH"/>
              <a:t>Fourth level</a:t>
            </a:r>
          </a:p>
          <a:p>
            <a:pPr lvl="4"/>
            <a:r>
              <a:rPr lang="th-TH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FAD25C-5DD8-4E47-8DAD-DCFA83E33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1979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107C433-1ABD-4401-9E7D-127671D42388}"/>
              </a:ext>
            </a:extLst>
          </p:cNvPr>
          <p:cNvSpPr/>
          <p:nvPr userDrawn="1"/>
        </p:nvSpPr>
        <p:spPr>
          <a:xfrm>
            <a:off x="0" y="1538111"/>
            <a:ext cx="12192000" cy="4699001"/>
          </a:xfrm>
          <a:prstGeom prst="rect">
            <a:avLst/>
          </a:prstGeom>
          <a:solidFill>
            <a:schemeClr val="accent4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052F5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 b="1"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defRPr>
            </a:lvl1pPr>
          </a:lstStyle>
          <a:p>
            <a:r>
              <a:rPr lang="th-TH" dirty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  <a:latin typeface="FreesiaUPC" panose="020B0604020202020204" pitchFamily="34" charset="-34"/>
                <a:cs typeface="FreesiaUPC" panose="020B0604020202020204" pitchFamily="34" charset="-34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h-TH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78ECA9-F745-4F79-8752-B0769B667C76}" type="datetime1">
              <a:rPr lang="en-US" smtClean="0"/>
              <a:t>9/13/18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1F09F8C-F969-49BB-9FBC-312B32383A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227223" y="175047"/>
            <a:ext cx="1737555" cy="202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65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0A2A1B-9008-4E5E-95DA-6098C6BE6F07}" type="datetime1">
              <a:rPr lang="en-US" smtClean="0"/>
              <a:t>9/13/18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687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1AEF0-ECB5-4D3D-BB93-F65534F86409}" type="datetime1">
              <a:rPr lang="en-US" smtClean="0"/>
              <a:t>9/13/18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153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g01.png">
            <a:extLst>
              <a:ext uri="{FF2B5EF4-FFF2-40B4-BE49-F238E27FC236}">
                <a16:creationId xmlns:a16="http://schemas.microsoft.com/office/drawing/2014/main" id="{D13CE3DE-1E5D-43A9-BD0C-A714AE63736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ass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F0E13CB-0B7E-4F9E-8467-774C73A240DB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30000"/>
            <a:lum bright="70000" contrast="-70000"/>
          </a:blip>
          <a:stretch>
            <a:fillRect/>
          </a:stretch>
        </p:blipFill>
        <p:spPr>
          <a:xfrm>
            <a:off x="432" y="188361"/>
            <a:ext cx="12192000" cy="609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712" y="203919"/>
            <a:ext cx="12008688" cy="776922"/>
          </a:xfrm>
        </p:spPr>
        <p:txBody>
          <a:bodyPr>
            <a:noAutofit/>
          </a:bodyPr>
          <a:lstStyle>
            <a:lvl1pPr algn="l">
              <a:defRPr sz="4800" b="1">
                <a:solidFill>
                  <a:srgbClr val="052F50"/>
                </a:solidFill>
                <a:latin typeface="FreesiaUPC" panose="020B0604020202020204" pitchFamily="34" charset="-34"/>
                <a:cs typeface="FreesiaUPC" panose="020B0604020202020204" pitchFamily="34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712" y="1176168"/>
            <a:ext cx="12008688" cy="5165577"/>
          </a:xfrm>
        </p:spPr>
        <p:txBody>
          <a:bodyPr>
            <a:normAutofit/>
          </a:bodyPr>
          <a:lstStyle>
            <a:lvl1pPr marL="350838" indent="-350838">
              <a:spcBef>
                <a:spcPts val="0"/>
              </a:spcBef>
              <a:buFont typeface="Courier New" panose="02070309020205020404" pitchFamily="49" charset="0"/>
              <a:buChar char="o"/>
              <a:defRPr sz="3200" b="1">
                <a:solidFill>
                  <a:srgbClr val="052F50"/>
                </a:solidFill>
                <a:latin typeface="FreesiaUPC" panose="020B0604020202020204" pitchFamily="34" charset="-34"/>
                <a:cs typeface="FreesiaUPC" panose="020B0604020202020204" pitchFamily="34" charset="-34"/>
              </a:defRPr>
            </a:lvl1pPr>
            <a:lvl2pPr marL="685800" indent="-334963">
              <a:spcBef>
                <a:spcPts val="0"/>
              </a:spcBef>
              <a:buFont typeface="Arial" panose="020B0604020202020204" pitchFamily="34" charset="0"/>
              <a:buChar char="•"/>
              <a:defRPr sz="2800" b="1">
                <a:solidFill>
                  <a:srgbClr val="052F50"/>
                </a:solidFill>
                <a:latin typeface="FreesiaUPC" panose="020B0604020202020204" pitchFamily="34" charset="-34"/>
                <a:cs typeface="FreesiaUPC" panose="020B0604020202020204" pitchFamily="34" charset="-34"/>
              </a:defRPr>
            </a:lvl2pPr>
            <a:lvl3pPr marL="1036638" indent="-350838">
              <a:spcBef>
                <a:spcPts val="0"/>
              </a:spcBef>
              <a:buFont typeface="Arial" panose="020B0604020202020204" pitchFamily="34" charset="0"/>
              <a:buChar char="•"/>
              <a:defRPr sz="2800" b="1">
                <a:solidFill>
                  <a:srgbClr val="052F50"/>
                </a:solidFill>
                <a:latin typeface="FreesiaUPC" panose="020B0604020202020204" pitchFamily="34" charset="-34"/>
                <a:cs typeface="FreesiaUPC" panose="020B0604020202020204" pitchFamily="34" charset="-34"/>
              </a:defRPr>
            </a:lvl3pPr>
            <a:lvl4pPr marL="1371600" indent="-334963">
              <a:spcBef>
                <a:spcPts val="0"/>
              </a:spcBef>
              <a:buFont typeface="Arial" panose="020B0604020202020204" pitchFamily="34" charset="0"/>
              <a:buChar char="•"/>
              <a:defRPr sz="2800" b="1">
                <a:solidFill>
                  <a:srgbClr val="052F50"/>
                </a:solidFill>
                <a:latin typeface="FreesiaUPC" panose="020B0604020202020204" pitchFamily="34" charset="-34"/>
                <a:cs typeface="FreesiaUPC" panose="020B0604020202020204" pitchFamily="34" charset="-34"/>
              </a:defRPr>
            </a:lvl4pPr>
            <a:lvl5pPr marL="1722438" indent="-350838">
              <a:spcBef>
                <a:spcPts val="0"/>
              </a:spcBef>
              <a:buFont typeface="Arial" panose="020B0604020202020204" pitchFamily="34" charset="0"/>
              <a:buChar char="•"/>
              <a:defRPr sz="2800" b="1">
                <a:solidFill>
                  <a:srgbClr val="052F50"/>
                </a:solidFill>
                <a:latin typeface="FreesiaUPC" panose="020B0604020202020204" pitchFamily="34" charset="-34"/>
                <a:cs typeface="FreesiaUPC" panose="020B0604020202020204" pitchFamily="34" charset="-34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1712" y="6417311"/>
            <a:ext cx="2844800" cy="365125"/>
          </a:xfrm>
        </p:spPr>
        <p:txBody>
          <a:bodyPr/>
          <a:lstStyle/>
          <a:p>
            <a:fld id="{B7E7DADF-72C6-4B8F-A33B-5CFF5553624B}" type="datetime1">
              <a:rPr lang="en-US" smtClean="0"/>
              <a:t>9/13/18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65600" y="6417311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45600" y="6417311"/>
            <a:ext cx="2844800" cy="365125"/>
          </a:xfrm>
        </p:spPr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583FD98-71A4-46FA-8A43-752C2FD79024}"/>
              </a:ext>
            </a:extLst>
          </p:cNvPr>
          <p:cNvSpPr/>
          <p:nvPr userDrawn="1"/>
        </p:nvSpPr>
        <p:spPr>
          <a:xfrm>
            <a:off x="124453" y="937516"/>
            <a:ext cx="11948160" cy="50291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0B73D2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870B5D-9B54-4E63-A428-0F3EAA052E32}"/>
              </a:ext>
            </a:extLst>
          </p:cNvPr>
          <p:cNvSpPr/>
          <p:nvPr userDrawn="1"/>
        </p:nvSpPr>
        <p:spPr>
          <a:xfrm>
            <a:off x="11082041" y="873527"/>
            <a:ext cx="243840" cy="182880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39EA926-A6B8-4FFD-A6F5-B51260C1500A}"/>
              </a:ext>
            </a:extLst>
          </p:cNvPr>
          <p:cNvSpPr/>
          <p:nvPr userDrawn="1"/>
        </p:nvSpPr>
        <p:spPr>
          <a:xfrm>
            <a:off x="11386841" y="873527"/>
            <a:ext cx="243840" cy="182880"/>
          </a:xfrm>
          <a:prstGeom prst="rect">
            <a:avLst/>
          </a:prstGeom>
          <a:solidFill>
            <a:srgbClr val="FFC000"/>
          </a:solidFill>
          <a:ln>
            <a:solidFill>
              <a:srgbClr val="7030A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9BF56D-F2EC-44D1-BA2B-3D1EFF99A1C6}"/>
              </a:ext>
            </a:extLst>
          </p:cNvPr>
          <p:cNvSpPr/>
          <p:nvPr userDrawn="1"/>
        </p:nvSpPr>
        <p:spPr>
          <a:xfrm>
            <a:off x="11691641" y="873527"/>
            <a:ext cx="243840" cy="182880"/>
          </a:xfrm>
          <a:prstGeom prst="rect">
            <a:avLst/>
          </a:prstGeom>
          <a:solidFill>
            <a:srgbClr val="C00000"/>
          </a:solidFill>
          <a:ln>
            <a:solidFill>
              <a:srgbClr val="7030A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A7B907F-91B4-43DD-93C0-FCEDA66EE119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98337" y="313164"/>
            <a:ext cx="1823814" cy="1144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587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bg01.png">
            <a:extLst>
              <a:ext uri="{FF2B5EF4-FFF2-40B4-BE49-F238E27FC236}">
                <a16:creationId xmlns:a16="http://schemas.microsoft.com/office/drawing/2014/main" id="{7469D1AC-2831-4FF5-B62E-2719255E61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1E53BD6-938B-4792-A6E6-ED466D06AC67}"/>
              </a:ext>
            </a:extLst>
          </p:cNvPr>
          <p:cNvSpPr/>
          <p:nvPr userDrawn="1"/>
        </p:nvSpPr>
        <p:spPr>
          <a:xfrm>
            <a:off x="0" y="1538111"/>
            <a:ext cx="12192000" cy="4699001"/>
          </a:xfrm>
          <a:prstGeom prst="rect">
            <a:avLst/>
          </a:prstGeom>
          <a:solidFill>
            <a:srgbClr val="052F50">
              <a:alpha val="90000"/>
            </a:srgb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rgbClr val="052F5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i="1" cap="all">
                <a:solidFill>
                  <a:schemeClr val="bg1"/>
                </a:solidFill>
                <a:latin typeface="DB Moment X LightIt" panose="02000506060000090004" pitchFamily="2" charset="-34"/>
                <a:cs typeface="DB Moment X LightIt" panose="02000506060000090004" pitchFamily="2" charset="-34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 b="0" i="0">
                <a:solidFill>
                  <a:schemeClr val="bg1"/>
                </a:solidFill>
                <a:latin typeface="DB Moment X LightIt" panose="02000506060000090004" pitchFamily="2" charset="-34"/>
                <a:cs typeface="DB Moment X LightIt" panose="02000506060000090004" pitchFamily="2" charset="-34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D2175-384B-4B3C-8CB0-C6F054454AC0}" type="datetime1">
              <a:rPr lang="en-US" smtClean="0"/>
              <a:t>9/13/18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A2A9B23-C3B5-40B1-9524-14388F96452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27223" y="175047"/>
            <a:ext cx="1737555" cy="202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796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12EEC3-F6A7-4FA0-B3FD-D6FEECF0368E}" type="datetime1">
              <a:rPr lang="en-US" smtClean="0"/>
              <a:t>9/13/18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750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A0AD5-0509-452A-941B-4236A76C675D}" type="datetime1">
              <a:rPr lang="en-US" smtClean="0"/>
              <a:t>9/13/18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430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72636-082D-4062-ABC7-B56202FCD7D4}" type="datetime1">
              <a:rPr lang="en-US" smtClean="0"/>
              <a:t>9/13/18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12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83B822-34D4-4691-A8CD-159D53278DE2}" type="datetime1">
              <a:rPr lang="en-US" smtClean="0"/>
              <a:t>9/13/18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235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30BAA-1116-44A4-A1CC-27E63B069685}" type="datetime1">
              <a:rPr lang="en-US" smtClean="0"/>
              <a:t>9/13/18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641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68DE0-C7CF-46B3-931E-18ED451712D4}" type="datetime1">
              <a:rPr lang="en-US" smtClean="0"/>
              <a:t>9/13/18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224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7769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Click to edit Master text styles</a:t>
            </a:r>
          </a:p>
          <a:p>
            <a:pPr lvl="1"/>
            <a:r>
              <a:rPr lang="th-TH"/>
              <a:t>Second level</a:t>
            </a:r>
          </a:p>
          <a:p>
            <a:pPr lvl="2"/>
            <a:r>
              <a:rPr lang="th-TH"/>
              <a:t>Third level</a:t>
            </a:r>
          </a:p>
          <a:p>
            <a:pPr lvl="3"/>
            <a:r>
              <a:rPr lang="th-TH"/>
              <a:t>Fourth level</a:t>
            </a:r>
          </a:p>
          <a:p>
            <a:pPr lvl="4"/>
            <a:r>
              <a:rPr lang="th-TH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DB Moment X Medium" panose="02000606060000020004" pitchFamily="2" charset="-34"/>
                <a:cs typeface="DB Moment X Medium" panose="02000606060000020004" pitchFamily="2" charset="-34"/>
              </a:defRPr>
            </a:lvl1pPr>
          </a:lstStyle>
          <a:p>
            <a:fld id="{C7A1DF4F-60C2-4BD1-AC10-C76CAF90DCB8}" type="datetime1">
              <a:rPr lang="en-US" smtClean="0"/>
              <a:t>9/13/18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DB Moment X Medium" panose="02000606060000020004" pitchFamily="2" charset="-34"/>
                <a:cs typeface="DB Moment X Medium" panose="02000606060000020004" pitchFamily="2" charset="-34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DB Moment X Medium" panose="02000606060000020004" pitchFamily="2" charset="-34"/>
                <a:cs typeface="DB Moment X Medium" panose="02000606060000020004" pitchFamily="2" charset="-34"/>
              </a:defRPr>
            </a:lvl1pPr>
          </a:lstStyle>
          <a:p>
            <a:fld id="{367C4DEC-488A-AB45-84D2-D34FE862AA8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101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5400" kern="1200">
          <a:solidFill>
            <a:schemeClr val="accent4">
              <a:lumMod val="50000"/>
            </a:schemeClr>
          </a:solidFill>
          <a:latin typeface="DB Moment X Medium" panose="02000606060000020004" pitchFamily="2" charset="-34"/>
          <a:ea typeface="+mj-ea"/>
          <a:cs typeface="DB Moment X Medium" panose="02000606060000020004" pitchFamily="2" charset="-34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DB Moment X Medium" panose="02000606060000020004" pitchFamily="2" charset="-34"/>
          <a:ea typeface="+mn-ea"/>
          <a:cs typeface="DB Moment X Medium" panose="02000606060000020004" pitchFamily="2" charset="-34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DB Moment X Medium" panose="02000606060000020004" pitchFamily="2" charset="-34"/>
          <a:ea typeface="+mn-ea"/>
          <a:cs typeface="DB Moment X Medium" panose="02000606060000020004" pitchFamily="2" charset="-34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DB Moment X Medium" panose="02000606060000020004" pitchFamily="2" charset="-34"/>
          <a:ea typeface="+mn-ea"/>
          <a:cs typeface="DB Moment X Medium" panose="02000606060000020004" pitchFamily="2" charset="-34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DB Moment X Medium" panose="02000606060000020004" pitchFamily="2" charset="-34"/>
          <a:ea typeface="+mn-ea"/>
          <a:cs typeface="DB Moment X Medium" panose="02000606060000020004" pitchFamily="2" charset="-34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DB Moment X Medium" panose="02000606060000020004" pitchFamily="2" charset="-34"/>
          <a:ea typeface="+mn-ea"/>
          <a:cs typeface="DB Moment X Medium" panose="02000606060000020004" pitchFamily="2" charset="-34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ctrTitle"/>
          </p:nvPr>
        </p:nvSpPr>
        <p:spPr>
          <a:xfrm>
            <a:off x="1744879" y="1566808"/>
            <a:ext cx="8683263" cy="4613098"/>
          </a:xfrm>
        </p:spPr>
        <p:txBody>
          <a:bodyPr>
            <a:normAutofit/>
          </a:bodyPr>
          <a:lstStyle/>
          <a:p>
            <a:r>
              <a:rPr lang="th-TH" sz="4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โครงการระบบศูนย์ข้อมูลขนาดใหญ่ด้านวัฒนธรรม</a:t>
            </a:r>
            <a:br>
              <a:rPr lang="en-US" sz="4400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en-US" sz="4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(M-Culture Big Data)</a:t>
            </a:r>
            <a:br>
              <a:rPr lang="th-TH" sz="4800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th-TH" sz="44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กระทรวงวัฒนธรรม</a:t>
            </a:r>
            <a:br>
              <a:rPr lang="th-TH" sz="3200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endParaRPr lang="en-US" sz="2000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743C554-BEA6-4DA6-A4A3-131413604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479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350AA-9DEB-410C-A950-2FB45F07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ผลลัพธ์ที่ได้จากศูนย์ข้อมูลขนาดใหญ่ด้านวัฒนธรรม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C0945-2222-48EC-A84B-569100B1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2</a:t>
            </a:fld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B0B3C16-3803-4FD1-8E72-17A4CD64D6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712" y="1176168"/>
            <a:ext cx="6183086" cy="5165577"/>
          </a:xfrm>
        </p:spPr>
        <p:txBody>
          <a:bodyPr/>
          <a:lstStyle/>
          <a:p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หน้าหลักในการเข้าถึงข้อมูลขนาดใหญ่</a:t>
            </a:r>
            <a:b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ด้านวัฒนธรรม</a:t>
            </a: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เน้นการบูรณาการข้อมูลขนาดใหญ่จากหน่วยงานภายในกระทรวง ภายนอกกระทรวง หน่วยงานเอกชนและประชาชนทั่วไป</a:t>
            </a: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ช่องทางการเข้าถึงข้อมูลขนาดใหญ่</a:t>
            </a:r>
            <a:b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</a:b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ด้านวัฒนธรรม เพื่อใช้ในการบริหารจัดการ</a:t>
            </a: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ช่องทางการเข้าถึงข้อมูลขนาดใหญ่ด้านวัฒนธรรม สำหรับประชาชน (ในส่วนที่เผยแพร่ได้) 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1" r="2642" b="27692"/>
          <a:stretch/>
        </p:blipFill>
        <p:spPr bwMode="auto">
          <a:xfrm>
            <a:off x="6485717" y="1061603"/>
            <a:ext cx="5046639" cy="2725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09" r="2669" b="5307"/>
          <a:stretch/>
        </p:blipFill>
        <p:spPr bwMode="auto">
          <a:xfrm>
            <a:off x="6485716" y="3787205"/>
            <a:ext cx="5046639" cy="25545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1601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C0945-2222-48EC-A84B-569100B1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3</a:t>
            </a:fld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1" r="2642" b="27692"/>
          <a:stretch/>
        </p:blipFill>
        <p:spPr bwMode="auto">
          <a:xfrm>
            <a:off x="2680137" y="0"/>
            <a:ext cx="6565463" cy="35458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109" r="2669" b="5307"/>
          <a:stretch/>
        </p:blipFill>
        <p:spPr bwMode="auto">
          <a:xfrm>
            <a:off x="2680138" y="3536448"/>
            <a:ext cx="6565462" cy="33233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392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350AA-9DEB-410C-A950-2FB45F07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Open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2C0945-2222-48EC-A84B-569100B1A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904EB7-0F2D-BF45-848F-3F6B6FDA0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1748" y="1342580"/>
            <a:ext cx="6423772" cy="483876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C59C90-F419-7B47-85B5-50A07B6061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895" y="1079779"/>
            <a:ext cx="3551810" cy="169322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A34640-AFAC-F345-8F6D-6575057EA8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7408" y="2863342"/>
            <a:ext cx="4895297" cy="3957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539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6585C-68B4-C243-905F-CC1B4D416B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A589F1-F4D9-BF41-BDB8-004BC8846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th-TH" u="sng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หมวดหมู่ (อนาคตอาจมีเพิ่มอีก)</a:t>
            </a:r>
            <a:endParaRPr lang="en-US" u="sng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ประวัติศาสตร์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ศาสนา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ศิลปะ วัฒนธรรม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คุณธรรม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องค์ความรู้</a:t>
            </a:r>
          </a:p>
          <a:p>
            <a:pPr marL="0" indent="0">
              <a:buNone/>
            </a:pPr>
            <a:r>
              <a:rPr lang="th-TH" u="sng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รายชื่อกรม</a:t>
            </a: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สำนักงานปลัดกระทรวงวัฒนธรรม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กรมการศาสนา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กรมศิลปากร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กรมส่งเสริมวัฒนธรรม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สำนักงาน</a:t>
            </a:r>
            <a:r>
              <a:rPr lang="th-TH" dirty="0" err="1">
                <a:latin typeface="TH SarabunPSK" panose="020B0500040200020003" pitchFamily="34" charset="-34"/>
                <a:cs typeface="TH SarabunPSK" panose="020B0500040200020003" pitchFamily="34" charset="-34"/>
              </a:rPr>
              <a:t>ศิลป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วัฒนธรรมร่วมสมัย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สถาบันบัณฑิตย์พัฒนศิลป์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ศูนย์มานุษยวิทยาสิรินธร (องค์การมหาชน)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หอภาพยนตร์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(องค์การมหาชน)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  <a:p>
            <a:pPr lvl="1"/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ศูนย์คุณธรรม</a:t>
            </a:r>
            <a:r>
              <a:rPr lang="en-US" dirty="0">
                <a:latin typeface="TH SarabunPSK" panose="020B0500040200020003" pitchFamily="34" charset="-34"/>
                <a:cs typeface="TH SarabunPSK" panose="020B0500040200020003" pitchFamily="34" charset="-34"/>
              </a:rPr>
              <a:t> </a:t>
            </a:r>
            <a:r>
              <a:rPr lang="th-TH" dirty="0">
                <a:latin typeface="TH SarabunPSK" panose="020B0500040200020003" pitchFamily="34" charset="-34"/>
                <a:cs typeface="TH SarabunPSK" panose="020B0500040200020003" pitchFamily="34" charset="-34"/>
              </a:rPr>
              <a:t>(องค์การมหาชน)</a:t>
            </a:r>
            <a:endParaRPr lang="en-US" dirty="0">
              <a:latin typeface="TH SarabunPSK" panose="020B0500040200020003" pitchFamily="34" charset="-34"/>
              <a:cs typeface="TH SarabunPSK" panose="020B0500040200020003" pitchFamily="34" charset="-3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B5B827-E2AB-A643-BB61-F60A5D310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1795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C10E97-E2F7-4848-A058-17A700939A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665" y="351528"/>
            <a:ext cx="8885553" cy="606578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C06EB1-721D-B04D-A677-DFC22F41E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6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66FD78B-AB87-7547-8668-F9D3183969AE}"/>
              </a:ext>
            </a:extLst>
          </p:cNvPr>
          <p:cNvSpPr/>
          <p:nvPr/>
        </p:nvSpPr>
        <p:spPr>
          <a:xfrm>
            <a:off x="9301020" y="4517580"/>
            <a:ext cx="2493817" cy="1323439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-Not updated(historical only)</a:t>
            </a:r>
          </a:p>
          <a:p>
            <a:r>
              <a:rPr lang="en-US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-Annual</a:t>
            </a:r>
          </a:p>
          <a:p>
            <a:r>
              <a:rPr lang="en-US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-Quarterly</a:t>
            </a:r>
          </a:p>
          <a:p>
            <a:r>
              <a:rPr lang="en-US" sz="2000" dirty="0">
                <a:latin typeface="TH SarabunPSK" panose="020B0500040200020003" pitchFamily="34" charset="-34"/>
                <a:cs typeface="TH SarabunPSK" panose="020B0500040200020003" pitchFamily="34" charset="-34"/>
              </a:rPr>
              <a:t>-Monthly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1F8008C-BF85-5A41-B538-EA5D5437717C}"/>
              </a:ext>
            </a:extLst>
          </p:cNvPr>
          <p:cNvCxnSpPr/>
          <p:nvPr/>
        </p:nvCxnSpPr>
        <p:spPr>
          <a:xfrm>
            <a:off x="4184073" y="5264727"/>
            <a:ext cx="5061527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A585B9B-C214-254F-AAC1-F2D12D2E4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2636" y="183573"/>
            <a:ext cx="9804400" cy="53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64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609603-D044-410E-B66C-B8EE32466C3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8000"/>
          </a:blip>
          <a:srcRect b="11810"/>
          <a:stretch/>
        </p:blipFill>
        <p:spPr>
          <a:xfrm>
            <a:off x="0" y="-2064"/>
            <a:ext cx="12192000" cy="686006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5681E04-1FA4-453E-ACDC-3E92DEB9B4CF}"/>
              </a:ext>
            </a:extLst>
          </p:cNvPr>
          <p:cNvSpPr/>
          <p:nvPr/>
        </p:nvSpPr>
        <p:spPr>
          <a:xfrm>
            <a:off x="0" y="3632198"/>
            <a:ext cx="12192000" cy="1849993"/>
          </a:xfrm>
          <a:prstGeom prst="rect">
            <a:avLst/>
          </a:prstGeom>
          <a:solidFill>
            <a:schemeClr val="accent4">
              <a:lumMod val="50000"/>
              <a:alpha val="80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EE8A3-0CD6-4832-AC97-ABD0A7805D3C}"/>
              </a:ext>
            </a:extLst>
          </p:cNvPr>
          <p:cNvSpPr/>
          <p:nvPr/>
        </p:nvSpPr>
        <p:spPr>
          <a:xfrm>
            <a:off x="4331601" y="3804315"/>
            <a:ext cx="3504486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th-TH" sz="9600" dirty="0">
                <a:solidFill>
                  <a:schemeClr val="bg1"/>
                </a:solidFill>
                <a:latin typeface="DB Moment X Medium"/>
                <a:cs typeface="DB Moment X Medium"/>
              </a:rPr>
              <a:t>ถาม-ตอบ</a:t>
            </a:r>
            <a:endParaRPr lang="en-US" sz="9600" dirty="0">
              <a:solidFill>
                <a:schemeClr val="bg1"/>
              </a:solidFill>
              <a:latin typeface="DB Moment X Medium"/>
              <a:cs typeface="DB Moment X Medium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834D9EF-B3D3-4B72-8597-521D119D4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7C4DEC-488A-AB45-84D2-D34FE862AA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561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16440</TotalTime>
  <Words>109</Words>
  <Application>Microsoft Macintosh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Cordia New</vt:lpstr>
      <vt:lpstr>Courier New</vt:lpstr>
      <vt:lpstr>DB Moment X LightIt</vt:lpstr>
      <vt:lpstr>DB Moment X Medium</vt:lpstr>
      <vt:lpstr>FreesiaUPC</vt:lpstr>
      <vt:lpstr>TH SarabunPSK</vt:lpstr>
      <vt:lpstr>Office Theme</vt:lpstr>
      <vt:lpstr>โครงการระบบศูนย์ข้อมูลขนาดใหญ่ด้านวัฒนธรรม (M-Culture Big Data) กระทรวงวัฒนธรรม </vt:lpstr>
      <vt:lpstr>ผลลัพธ์ที่ได้จากศูนย์ข้อมูลขนาดใหญ่ด้านวัฒนธรรม</vt:lpstr>
      <vt:lpstr>PowerPoint Presentation</vt:lpstr>
      <vt:lpstr>Open Data</vt:lpstr>
      <vt:lpstr>Open Data</vt:lpstr>
      <vt:lpstr>PowerPoint Presentation</vt:lpstr>
      <vt:lpstr>PowerPoint Presentation</vt:lpstr>
    </vt:vector>
  </TitlesOfParts>
  <Company>Drury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wongploy warawan</dc:creator>
  <cp:lastModifiedBy>Wipawan Chootinanth</cp:lastModifiedBy>
  <cp:revision>623</cp:revision>
  <cp:lastPrinted>2018-08-23T03:13:13Z</cp:lastPrinted>
  <dcterms:created xsi:type="dcterms:W3CDTF">2017-12-22T06:05:56Z</dcterms:created>
  <dcterms:modified xsi:type="dcterms:W3CDTF">2018-09-13T08:24:55Z</dcterms:modified>
</cp:coreProperties>
</file>